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Noto Sans T Chinese" charset="1" panose="020B0500000000000000"/>
      <p:regular r:id="rId14"/>
    </p:embeddedFont>
    <p:embeddedFont>
      <p:font typeface="Noto Sans T Chinese Bold" charset="1" panose="020B0800000000000000"/>
      <p:regular r:id="rId15"/>
    </p:embeddedFont>
    <p:embeddedFont>
      <p:font typeface="Inter" charset="1" panose="020B0502030000000004"/>
      <p:regular r:id="rId16"/>
    </p:embeddedFont>
    <p:embeddedFont>
      <p:font typeface="Inter Bold" charset="1" panose="020B0802030000000004"/>
      <p:regular r:id="rId17"/>
    </p:embeddedFont>
    <p:embeddedFont>
      <p:font typeface="Inter Italics" charset="1" panose="020B0502030000000004"/>
      <p:regular r:id="rId18"/>
    </p:embeddedFont>
    <p:embeddedFont>
      <p:font typeface="Inter Bold Italics" charset="1" panose="020B0802030000000004"/>
      <p:regular r:id="rId19"/>
    </p:embeddedFont>
    <p:embeddedFont>
      <p:font typeface="Inter Thin" charset="1" panose="020B0A02050000000004"/>
      <p:regular r:id="rId20"/>
    </p:embeddedFont>
    <p:embeddedFont>
      <p:font typeface="Inter Thin Italics" charset="1" panose="020B0A02050000000004"/>
      <p:regular r:id="rId21"/>
    </p:embeddedFont>
    <p:embeddedFont>
      <p:font typeface="Inter Extra-Light" charset="1" panose="02000503000000020004"/>
      <p:regular r:id="rId22"/>
    </p:embeddedFont>
    <p:embeddedFont>
      <p:font typeface="Inter Light" charset="1" panose="02000503000000020004"/>
      <p:regular r:id="rId23"/>
    </p:embeddedFont>
    <p:embeddedFont>
      <p:font typeface="Inter Medium" charset="1" panose="02000503000000020004"/>
      <p:regular r:id="rId24"/>
    </p:embeddedFont>
    <p:embeddedFont>
      <p:font typeface="Inter Semi-Bold" charset="1" panose="02000503000000020004"/>
      <p:regular r:id="rId25"/>
    </p:embeddedFont>
    <p:embeddedFont>
      <p:font typeface="Inter Ultra-Bold" charset="1" panose="02000503000000020004"/>
      <p:regular r:id="rId26"/>
    </p:embeddedFont>
    <p:embeddedFont>
      <p:font typeface="Inter Heavy" charset="1" panose="0200050300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notesSlides/notesSlide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3.xml" Type="http://schemas.openxmlformats.org/officeDocument/2006/relationships/notesSlide"/><Relationship Id="rId41" Target="notesSlides/notesSlide4.xml" Type="http://schemas.openxmlformats.org/officeDocument/2006/relationships/notesSlide"/><Relationship Id="rId42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https://youtu.be/lcmIqDJP9i8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2464" y="3571756"/>
            <a:ext cx="7202336" cy="225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2"/>
              </a:lnSpc>
            </a:pPr>
            <a:r>
              <a:rPr lang="en-US" sz="7200" spc="-208">
                <a:solidFill>
                  <a:srgbClr val="000000"/>
                </a:solidFill>
                <a:latin typeface="Kollektif"/>
                <a:ea typeface="Kollektif"/>
              </a:rPr>
              <a:t>Arduino 期末報告</a:t>
            </a:r>
          </a:p>
          <a:p>
            <a:pPr algn="l">
              <a:lnSpc>
                <a:spcPts val="8999"/>
              </a:lnSpc>
            </a:pPr>
            <a:r>
              <a:rPr lang="en-US" sz="7200" spc="-215">
                <a:solidFill>
                  <a:srgbClr val="000000"/>
                </a:solidFill>
                <a:latin typeface="Kollektif"/>
                <a:ea typeface="Kollektif"/>
              </a:rPr>
              <a:t>1A2B  猜數字遊戲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6736" y="6218336"/>
            <a:ext cx="453777" cy="453778"/>
            <a:chOff x="0" y="0"/>
            <a:chExt cx="605037" cy="605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5028" cy="605028"/>
            </a:xfrm>
            <a:custGeom>
              <a:avLst/>
              <a:gdLst/>
              <a:ahLst/>
              <a:cxnLst/>
              <a:rect r="r" b="b" t="t" l="l"/>
              <a:pathLst>
                <a:path h="605028" w="605028">
                  <a:moveTo>
                    <a:pt x="0" y="302514"/>
                  </a:moveTo>
                  <a:cubicBezTo>
                    <a:pt x="0" y="135382"/>
                    <a:pt x="135382" y="0"/>
                    <a:pt x="302514" y="0"/>
                  </a:cubicBezTo>
                  <a:cubicBezTo>
                    <a:pt x="304419" y="0"/>
                    <a:pt x="306324" y="889"/>
                    <a:pt x="307467" y="2413"/>
                  </a:cubicBezTo>
                  <a:lnTo>
                    <a:pt x="302514" y="6350"/>
                  </a:lnTo>
                  <a:lnTo>
                    <a:pt x="302514" y="0"/>
                  </a:lnTo>
                  <a:lnTo>
                    <a:pt x="302514" y="6350"/>
                  </a:lnTo>
                  <a:lnTo>
                    <a:pt x="302514" y="0"/>
                  </a:lnTo>
                  <a:cubicBezTo>
                    <a:pt x="469646" y="0"/>
                    <a:pt x="605028" y="135382"/>
                    <a:pt x="605028" y="302514"/>
                  </a:cubicBezTo>
                  <a:cubicBezTo>
                    <a:pt x="605028" y="305435"/>
                    <a:pt x="602996" y="307975"/>
                    <a:pt x="600202" y="308737"/>
                  </a:cubicBezTo>
                  <a:lnTo>
                    <a:pt x="598678" y="302514"/>
                  </a:lnTo>
                  <a:lnTo>
                    <a:pt x="605028" y="302514"/>
                  </a:lnTo>
                  <a:cubicBezTo>
                    <a:pt x="605028" y="469646"/>
                    <a:pt x="469646" y="605028"/>
                    <a:pt x="302514" y="605028"/>
                  </a:cubicBezTo>
                  <a:lnTo>
                    <a:pt x="302514" y="598678"/>
                  </a:lnTo>
                  <a:lnTo>
                    <a:pt x="302514" y="592328"/>
                  </a:lnTo>
                  <a:lnTo>
                    <a:pt x="302514" y="598678"/>
                  </a:lnTo>
                  <a:lnTo>
                    <a:pt x="302514" y="605028"/>
                  </a:lnTo>
                  <a:cubicBezTo>
                    <a:pt x="135382" y="605028"/>
                    <a:pt x="0" y="469646"/>
                    <a:pt x="0" y="302514"/>
                  </a:cubicBezTo>
                  <a:lnTo>
                    <a:pt x="6350" y="302514"/>
                  </a:lnTo>
                  <a:lnTo>
                    <a:pt x="0" y="302514"/>
                  </a:lnTo>
                  <a:moveTo>
                    <a:pt x="12700" y="302514"/>
                  </a:moveTo>
                  <a:lnTo>
                    <a:pt x="6350" y="302514"/>
                  </a:lnTo>
                  <a:lnTo>
                    <a:pt x="12700" y="302514"/>
                  </a:lnTo>
                  <a:cubicBezTo>
                    <a:pt x="12700" y="462534"/>
                    <a:pt x="142494" y="592328"/>
                    <a:pt x="302514" y="592328"/>
                  </a:cubicBezTo>
                  <a:cubicBezTo>
                    <a:pt x="306070" y="592328"/>
                    <a:pt x="308864" y="595122"/>
                    <a:pt x="308864" y="598678"/>
                  </a:cubicBezTo>
                  <a:cubicBezTo>
                    <a:pt x="308864" y="602234"/>
                    <a:pt x="306070" y="605028"/>
                    <a:pt x="302514" y="605028"/>
                  </a:cubicBezTo>
                  <a:cubicBezTo>
                    <a:pt x="298958" y="605028"/>
                    <a:pt x="296164" y="602234"/>
                    <a:pt x="296164" y="598678"/>
                  </a:cubicBezTo>
                  <a:cubicBezTo>
                    <a:pt x="296164" y="595122"/>
                    <a:pt x="298958" y="592328"/>
                    <a:pt x="302514" y="592328"/>
                  </a:cubicBezTo>
                  <a:cubicBezTo>
                    <a:pt x="462534" y="592328"/>
                    <a:pt x="592328" y="462534"/>
                    <a:pt x="592328" y="302514"/>
                  </a:cubicBezTo>
                  <a:cubicBezTo>
                    <a:pt x="592328" y="299593"/>
                    <a:pt x="594360" y="297053"/>
                    <a:pt x="597154" y="296291"/>
                  </a:cubicBezTo>
                  <a:lnTo>
                    <a:pt x="598678" y="302514"/>
                  </a:lnTo>
                  <a:lnTo>
                    <a:pt x="592328" y="302514"/>
                  </a:lnTo>
                  <a:cubicBezTo>
                    <a:pt x="592328" y="142494"/>
                    <a:pt x="462534" y="12700"/>
                    <a:pt x="302514" y="12700"/>
                  </a:cubicBezTo>
                  <a:cubicBezTo>
                    <a:pt x="300609" y="12700"/>
                    <a:pt x="298704" y="11811"/>
                    <a:pt x="297561" y="10287"/>
                  </a:cubicBezTo>
                  <a:lnTo>
                    <a:pt x="302514" y="6350"/>
                  </a:lnTo>
                  <a:lnTo>
                    <a:pt x="302514" y="12700"/>
                  </a:lnTo>
                  <a:cubicBezTo>
                    <a:pt x="142494" y="12700"/>
                    <a:pt x="12700" y="142494"/>
                    <a:pt x="12700" y="3025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295400"/>
            <a:ext cx="691515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ea typeface="Noto Sans T Chinese Bold"/>
              </a:rPr>
              <a:t>組員名單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3634348"/>
            <a:ext cx="175392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Noto Sans T Chinese"/>
              </a:rPr>
              <a:t>李易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7590398"/>
            <a:ext cx="226230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Noto Sans T Chinese"/>
              </a:rPr>
              <a:t>陳勝傑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5612373"/>
            <a:ext cx="216075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Noto Sans T Chinese"/>
              </a:rPr>
              <a:t>陳先正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85201" y="-3086100"/>
            <a:ext cx="6148197" cy="8229600"/>
          </a:xfrm>
          <a:custGeom>
            <a:avLst/>
            <a:gdLst/>
            <a:ahLst/>
            <a:cxnLst/>
            <a:rect r="r" b="b" t="t" l="l"/>
            <a:pathLst>
              <a:path h="8229600" w="6148197">
                <a:moveTo>
                  <a:pt x="0" y="0"/>
                </a:moveTo>
                <a:lnTo>
                  <a:pt x="6148197" y="0"/>
                </a:lnTo>
                <a:lnTo>
                  <a:pt x="61481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63078" y="5458895"/>
            <a:ext cx="6633554" cy="4828105"/>
          </a:xfrm>
          <a:custGeom>
            <a:avLst/>
            <a:gdLst/>
            <a:ahLst/>
            <a:cxnLst/>
            <a:rect r="r" b="b" t="t" l="l"/>
            <a:pathLst>
              <a:path h="4828105" w="6633554">
                <a:moveTo>
                  <a:pt x="0" y="0"/>
                </a:moveTo>
                <a:lnTo>
                  <a:pt x="6633554" y="0"/>
                </a:lnTo>
                <a:lnTo>
                  <a:pt x="6633554" y="4828105"/>
                </a:lnTo>
                <a:lnTo>
                  <a:pt x="0" y="4828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3062" y="1428750"/>
            <a:ext cx="6176188" cy="7429500"/>
          </a:xfrm>
          <a:custGeom>
            <a:avLst/>
            <a:gdLst/>
            <a:ahLst/>
            <a:cxnLst/>
            <a:rect r="r" b="b" t="t" l="l"/>
            <a:pathLst>
              <a:path h="7429500" w="6176188">
                <a:moveTo>
                  <a:pt x="0" y="0"/>
                </a:moveTo>
                <a:lnTo>
                  <a:pt x="6176188" y="0"/>
                </a:lnTo>
                <a:lnTo>
                  <a:pt x="6176188" y="7429500"/>
                </a:lnTo>
                <a:lnTo>
                  <a:pt x="0" y="742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4" r="-21698" b="-58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1295400"/>
            <a:ext cx="851535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ea typeface="Noto Sans T Chinese Bold"/>
              </a:rPr>
              <a:t>研究動機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3514948"/>
            <a:ext cx="8515350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</a:rPr>
              <a:t>1A2B遊戲研究激發娛樂興趣，深掘數學與邏輯思維，探索人工智慧演算法在解類似問題的應用，同時揭示參與者在面對不確定性時的心理過程及決策策略。透過這種遊戲，我們更了解人們如何思考、學習和應對挑戰，拓展對智力遊戲及相關領域的研究視野。</a:t>
            </a:r>
          </a:p>
          <a:p>
            <a:pPr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430000" y="8632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2890" y="460426"/>
            <a:ext cx="5371981" cy="109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6999" spc="-209">
                <a:solidFill>
                  <a:srgbClr val="000000"/>
                </a:solidFill>
                <a:ea typeface="Kollektif Bold"/>
              </a:rPr>
              <a:t>遊戲規則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2890" y="1807171"/>
            <a:ext cx="8115300" cy="85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7"/>
              </a:lnSpc>
            </a:pPr>
            <a:r>
              <a:rPr lang="en-US" sz="2037" spc="-40">
                <a:solidFill>
                  <a:srgbClr val="272525"/>
                </a:solidFill>
                <a:latin typeface="Kollektif"/>
                <a:ea typeface="Kollektif"/>
              </a:rPr>
              <a:t>遊戲名：1A2B猜數字遊戲</a:t>
            </a:r>
          </a:p>
          <a:p>
            <a:pPr>
              <a:lnSpc>
                <a:spcPts val="3257"/>
              </a:lnSpc>
            </a:pPr>
          </a:p>
          <a:p>
            <a:pPr>
              <a:lnSpc>
                <a:spcPts val="3257"/>
              </a:lnSpc>
            </a:pPr>
            <a:r>
              <a:rPr lang="en-US" sz="2037" spc="-40">
                <a:solidFill>
                  <a:srgbClr val="272525"/>
                </a:solidFill>
                <a:ea typeface="Kollektif"/>
              </a:rPr>
              <a:t>遊戲目標：猜出對方隨機選擇的數字序列。</a:t>
            </a:r>
          </a:p>
          <a:p>
            <a:pPr>
              <a:lnSpc>
                <a:spcPts val="3257"/>
              </a:lnSpc>
            </a:pPr>
            <a:r>
              <a:rPr lang="en-US" sz="2037" spc="-40">
                <a:solidFill>
                  <a:srgbClr val="272525"/>
                </a:solidFill>
                <a:latin typeface="Kollektif"/>
                <a:ea typeface="Kollektif"/>
              </a:rPr>
              <a:t> 規則：</a:t>
            </a:r>
          </a:p>
          <a:p>
            <a:pPr>
              <a:lnSpc>
                <a:spcPts val="3257"/>
              </a:lnSpc>
            </a:pPr>
            <a:r>
              <a:rPr lang="en-US" sz="2037" spc="-40">
                <a:solidFill>
                  <a:srgbClr val="272525"/>
                </a:solidFill>
                <a:latin typeface="Kollektif"/>
                <a:ea typeface="Kollektif"/>
              </a:rPr>
              <a:t>1. 遊戲開始，一方選擇一個包含不重複數字的特定數字4位數。</a:t>
            </a:r>
          </a:p>
          <a:p>
            <a:pPr>
              <a:lnSpc>
                <a:spcPts val="3257"/>
              </a:lnSpc>
            </a:pPr>
          </a:p>
          <a:p>
            <a:pPr>
              <a:lnSpc>
                <a:spcPts val="3257"/>
              </a:lnSpc>
            </a:pPr>
            <a:r>
              <a:rPr lang="en-US" sz="2037" spc="-40">
                <a:solidFill>
                  <a:srgbClr val="272525"/>
                </a:solidFill>
                <a:latin typeface="Kollektif"/>
                <a:ea typeface="Kollektif"/>
              </a:rPr>
              <a:t>2. 對方開始猜測這個數字組合，並根據每一次猜測的結果給出反饋。反饋的形式是"AxB"</a:t>
            </a:r>
          </a:p>
          <a:p>
            <a:pPr>
              <a:lnSpc>
                <a:spcPts val="3257"/>
              </a:lnSpc>
            </a:pPr>
          </a:p>
          <a:p>
            <a:pPr>
              <a:lnSpc>
                <a:spcPts val="3257"/>
              </a:lnSpc>
            </a:pPr>
            <a:r>
              <a:rPr lang="en-US" sz="2037" spc="-40">
                <a:solidFill>
                  <a:srgbClr val="272525"/>
                </a:solidFill>
                <a:latin typeface="Kollektif"/>
                <a:ea typeface="Kollektif"/>
              </a:rPr>
              <a:t>3.其中A表示位置和數字都正確的數字個數，B表示數字正確但位置不正確的數字個數。</a:t>
            </a:r>
          </a:p>
          <a:p>
            <a:pPr>
              <a:lnSpc>
                <a:spcPts val="3257"/>
              </a:lnSpc>
            </a:pPr>
          </a:p>
          <a:p>
            <a:pPr>
              <a:lnSpc>
                <a:spcPts val="3257"/>
              </a:lnSpc>
            </a:pPr>
            <a:r>
              <a:rPr lang="en-US" sz="2037" spc="-40">
                <a:solidFill>
                  <a:srgbClr val="272525"/>
                </a:solidFill>
                <a:latin typeface="Kollektif"/>
                <a:ea typeface="Kollektif"/>
              </a:rPr>
              <a:t>- 例如，如果秘密序列是1234，猜測序列是2031，那麼反饋就是"1A2B"，因為數字2的位置正確（1A），而數字1和3的位置不正確，但數字是對的（2B）。</a:t>
            </a:r>
          </a:p>
          <a:p>
            <a:pPr>
              <a:lnSpc>
                <a:spcPts val="3257"/>
              </a:lnSpc>
            </a:pPr>
          </a:p>
          <a:p>
            <a:pPr>
              <a:lnSpc>
                <a:spcPts val="3257"/>
              </a:lnSpc>
            </a:pPr>
            <a:r>
              <a:rPr lang="en-US" sz="2037" spc="-40">
                <a:solidFill>
                  <a:srgbClr val="272525"/>
                </a:solidFill>
                <a:latin typeface="Kollektif"/>
                <a:ea typeface="Kollektif"/>
              </a:rPr>
              <a:t>3. 猜測者根據反饋繼續猜測，直到猜出正確的數字序列或達到預先設定的最大猜測次數。</a:t>
            </a:r>
          </a:p>
          <a:p>
            <a:pPr>
              <a:lnSpc>
                <a:spcPts val="3257"/>
              </a:lnSpc>
            </a:pPr>
          </a:p>
          <a:p>
            <a:pPr>
              <a:lnSpc>
                <a:spcPts val="3257"/>
              </a:lnSpc>
            </a:pPr>
            <a:r>
              <a:rPr lang="en-US" sz="2037" spc="-40">
                <a:solidFill>
                  <a:srgbClr val="272525"/>
                </a:solidFill>
                <a:latin typeface="Kollektif"/>
                <a:ea typeface="Kollektif"/>
              </a:rPr>
              <a:t>4. 遊戲結束後，換另一方選擇數字序列，遊戲重新開始。</a:t>
            </a:r>
          </a:p>
          <a:p>
            <a:pPr algn="l">
              <a:lnSpc>
                <a:spcPts val="325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54761" y="1595445"/>
            <a:ext cx="4119860" cy="2546151"/>
          </a:xfrm>
          <a:custGeom>
            <a:avLst/>
            <a:gdLst/>
            <a:ahLst/>
            <a:cxnLst/>
            <a:rect r="r" b="b" t="t" l="l"/>
            <a:pathLst>
              <a:path h="2546151" w="4119860">
                <a:moveTo>
                  <a:pt x="0" y="0"/>
                </a:moveTo>
                <a:lnTo>
                  <a:pt x="4119860" y="0"/>
                </a:lnTo>
                <a:lnTo>
                  <a:pt x="4119860" y="2546151"/>
                </a:lnTo>
                <a:lnTo>
                  <a:pt x="0" y="2546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" t="0" r="-11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59475" y="947221"/>
            <a:ext cx="3025655" cy="3191048"/>
          </a:xfrm>
          <a:custGeom>
            <a:avLst/>
            <a:gdLst/>
            <a:ahLst/>
            <a:cxnLst/>
            <a:rect r="r" b="b" t="t" l="l"/>
            <a:pathLst>
              <a:path h="3191048" w="3025655">
                <a:moveTo>
                  <a:pt x="0" y="0"/>
                </a:moveTo>
                <a:lnTo>
                  <a:pt x="3025655" y="0"/>
                </a:lnTo>
                <a:lnTo>
                  <a:pt x="3025655" y="3191048"/>
                </a:lnTo>
                <a:lnTo>
                  <a:pt x="0" y="3191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730" r="0" b="-387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1940" y="1497148"/>
            <a:ext cx="4279084" cy="2644448"/>
          </a:xfrm>
          <a:custGeom>
            <a:avLst/>
            <a:gdLst/>
            <a:ahLst/>
            <a:cxnLst/>
            <a:rect r="r" b="b" t="t" l="l"/>
            <a:pathLst>
              <a:path h="2644448" w="4279084">
                <a:moveTo>
                  <a:pt x="0" y="0"/>
                </a:moveTo>
                <a:lnTo>
                  <a:pt x="4279084" y="0"/>
                </a:lnTo>
                <a:lnTo>
                  <a:pt x="4279084" y="2644448"/>
                </a:lnTo>
                <a:lnTo>
                  <a:pt x="0" y="2644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8" t="0" r="-16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4761" y="5699156"/>
            <a:ext cx="4119860" cy="2542824"/>
          </a:xfrm>
          <a:custGeom>
            <a:avLst/>
            <a:gdLst/>
            <a:ahLst/>
            <a:cxnLst/>
            <a:rect r="r" b="b" t="t" l="l"/>
            <a:pathLst>
              <a:path h="2542824" w="4119860">
                <a:moveTo>
                  <a:pt x="0" y="0"/>
                </a:moveTo>
                <a:lnTo>
                  <a:pt x="4119860" y="0"/>
                </a:lnTo>
                <a:lnTo>
                  <a:pt x="4119860" y="2542824"/>
                </a:lnTo>
                <a:lnTo>
                  <a:pt x="0" y="2542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25" t="-9421" r="-482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28072" y="5699156"/>
            <a:ext cx="4168532" cy="2542824"/>
          </a:xfrm>
          <a:custGeom>
            <a:avLst/>
            <a:gdLst/>
            <a:ahLst/>
            <a:cxnLst/>
            <a:rect r="r" b="b" t="t" l="l"/>
            <a:pathLst>
              <a:path h="2542824" w="4168532">
                <a:moveTo>
                  <a:pt x="0" y="0"/>
                </a:moveTo>
                <a:lnTo>
                  <a:pt x="4168532" y="0"/>
                </a:lnTo>
                <a:lnTo>
                  <a:pt x="4168532" y="2542824"/>
                </a:lnTo>
                <a:lnTo>
                  <a:pt x="0" y="2542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7474" r="0" b="-18733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11940" y="5699156"/>
            <a:ext cx="4279084" cy="2542824"/>
          </a:xfrm>
          <a:custGeom>
            <a:avLst/>
            <a:gdLst/>
            <a:ahLst/>
            <a:cxnLst/>
            <a:rect r="r" b="b" t="t" l="l"/>
            <a:pathLst>
              <a:path h="2542824" w="4279084">
                <a:moveTo>
                  <a:pt x="0" y="0"/>
                </a:moveTo>
                <a:lnTo>
                  <a:pt x="4279084" y="0"/>
                </a:lnTo>
                <a:lnTo>
                  <a:pt x="4279084" y="2542824"/>
                </a:lnTo>
                <a:lnTo>
                  <a:pt x="0" y="25428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837" r="0" b="-492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75224"/>
            <a:ext cx="5371981" cy="109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6999" spc="-209">
                <a:solidFill>
                  <a:srgbClr val="000000"/>
                </a:solidFill>
                <a:ea typeface="Kollektif Bold"/>
              </a:rPr>
              <a:t>使用材料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4761" y="4313046"/>
            <a:ext cx="2594550" cy="4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000000"/>
                </a:solidFill>
                <a:latin typeface="Kollektif Bold"/>
              </a:rPr>
              <a:t>Arduino Uno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4761" y="4848097"/>
            <a:ext cx="3936980" cy="85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Kollektif"/>
                <a:ea typeface="Kollektif"/>
              </a:rPr>
              <a:t>我們使用Arduino Uno來控制遊戲的運行和獲得玩家的輸入。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59475" y="4311383"/>
            <a:ext cx="2594550" cy="4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000000"/>
                </a:solidFill>
                <a:ea typeface="Kollektif Bold"/>
              </a:rPr>
              <a:t>紅外線偵測器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59475" y="4846434"/>
            <a:ext cx="3937129" cy="85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ea typeface="Kollektif"/>
              </a:rPr>
              <a:t>紅外線偵測器用於接收玩家的猜測數字。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11940" y="4311383"/>
            <a:ext cx="2594550" cy="4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000000"/>
                </a:solidFill>
                <a:latin typeface="Kollektif Bold"/>
                <a:ea typeface="Kollektif Bold"/>
              </a:rPr>
              <a:t>LCD顯示器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11940" y="4848097"/>
            <a:ext cx="3937129" cy="85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Kollektif"/>
                <a:ea typeface="Kollektif"/>
              </a:rPr>
              <a:t>LCD顯示器用於顯示遊戲結果和提示。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4761" y="8356280"/>
            <a:ext cx="1163943" cy="51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7"/>
              </a:lnSpc>
            </a:pPr>
            <a:r>
              <a:rPr lang="en-US" sz="2729" spc="-54">
                <a:solidFill>
                  <a:srgbClr val="272525"/>
                </a:solidFill>
                <a:latin typeface="Inter Bold"/>
                <a:ea typeface="Inter Bold"/>
              </a:rPr>
              <a:t>LED燈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4761" y="9009126"/>
            <a:ext cx="3255645" cy="41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3"/>
              </a:lnSpc>
            </a:pPr>
            <a:r>
              <a:rPr lang="en-US" sz="2190" spc="-43">
                <a:solidFill>
                  <a:srgbClr val="272525"/>
                </a:solidFill>
                <a:latin typeface="Inter"/>
                <a:ea typeface="Inter"/>
              </a:rPr>
              <a:t>LED燈用於顯示結果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59475" y="8356280"/>
            <a:ext cx="3255794" cy="51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7"/>
              </a:lnSpc>
            </a:pPr>
            <a:r>
              <a:rPr lang="en-US" sz="2729" spc="-54">
                <a:solidFill>
                  <a:srgbClr val="272525"/>
                </a:solidFill>
                <a:ea typeface="Inter Bold"/>
              </a:rPr>
              <a:t>蜂鳴器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59475" y="9009126"/>
            <a:ext cx="3255794" cy="41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3"/>
              </a:lnSpc>
            </a:pPr>
            <a:r>
              <a:rPr lang="en-US" sz="2190" spc="-43">
                <a:solidFill>
                  <a:srgbClr val="272525"/>
                </a:solidFill>
                <a:ea typeface="Inter"/>
              </a:rPr>
              <a:t>用於提示贏的遊戲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11940" y="8356280"/>
            <a:ext cx="2139542" cy="51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7"/>
              </a:lnSpc>
            </a:pPr>
            <a:r>
              <a:rPr lang="en-US" sz="2729" spc="-54">
                <a:solidFill>
                  <a:srgbClr val="272525"/>
                </a:solidFill>
                <a:ea typeface="Inter Bold"/>
              </a:rPr>
              <a:t>遙控器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11940" y="9009126"/>
            <a:ext cx="3255794" cy="41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3"/>
              </a:lnSpc>
            </a:pPr>
            <a:r>
              <a:rPr lang="en-US" sz="2190" spc="-43">
                <a:solidFill>
                  <a:srgbClr val="272525"/>
                </a:solidFill>
                <a:ea typeface="Inter"/>
              </a:rPr>
              <a:t>玩家控制數字輸入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655" y="-8632"/>
            <a:ext cx="18288000" cy="10287000"/>
            <a:chOff x="0" y="0"/>
            <a:chExt cx="24384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38859" y="2105726"/>
            <a:ext cx="5371981" cy="109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6999" spc="-209">
                <a:solidFill>
                  <a:srgbClr val="000000"/>
                </a:solidFill>
                <a:ea typeface="Kollektif Bold"/>
              </a:rPr>
              <a:t>實作細節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538859" y="4515446"/>
            <a:ext cx="4229844" cy="2591484"/>
            <a:chOff x="0" y="0"/>
            <a:chExt cx="5639792" cy="34553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557" y="11789"/>
              <a:ext cx="5616829" cy="3431750"/>
            </a:xfrm>
            <a:custGeom>
              <a:avLst/>
              <a:gdLst/>
              <a:ahLst/>
              <a:cxnLst/>
              <a:rect r="r" b="b" t="t" l="l"/>
              <a:pathLst>
                <a:path h="3431750" w="5616829">
                  <a:moveTo>
                    <a:pt x="0" y="169968"/>
                  </a:moveTo>
                  <a:cubicBezTo>
                    <a:pt x="0" y="76045"/>
                    <a:pt x="74803" y="0"/>
                    <a:pt x="167005" y="0"/>
                  </a:cubicBezTo>
                  <a:lnTo>
                    <a:pt x="5449697" y="0"/>
                  </a:lnTo>
                  <a:cubicBezTo>
                    <a:pt x="5542026" y="0"/>
                    <a:pt x="5616829" y="76045"/>
                    <a:pt x="5616829" y="169968"/>
                  </a:cubicBezTo>
                  <a:lnTo>
                    <a:pt x="5616829" y="3261783"/>
                  </a:lnTo>
                  <a:cubicBezTo>
                    <a:pt x="5616829" y="3355705"/>
                    <a:pt x="5542026" y="3431750"/>
                    <a:pt x="5449697" y="3431750"/>
                  </a:cubicBezTo>
                  <a:lnTo>
                    <a:pt x="167005" y="3431750"/>
                  </a:lnTo>
                  <a:cubicBezTo>
                    <a:pt x="74803" y="3431750"/>
                    <a:pt x="0" y="3355705"/>
                    <a:pt x="0" y="326178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39816" cy="3455328"/>
            </a:xfrm>
            <a:custGeom>
              <a:avLst/>
              <a:gdLst/>
              <a:ahLst/>
              <a:cxnLst/>
              <a:rect r="r" b="b" t="t" l="l"/>
              <a:pathLst>
                <a:path h="3455328" w="5639816">
                  <a:moveTo>
                    <a:pt x="0" y="181757"/>
                  </a:moveTo>
                  <a:cubicBezTo>
                    <a:pt x="0" y="81357"/>
                    <a:pt x="80010" y="0"/>
                    <a:pt x="178562" y="0"/>
                  </a:cubicBezTo>
                  <a:lnTo>
                    <a:pt x="5461254" y="0"/>
                  </a:lnTo>
                  <a:lnTo>
                    <a:pt x="5461254" y="11789"/>
                  </a:lnTo>
                  <a:lnTo>
                    <a:pt x="5461254" y="0"/>
                  </a:lnTo>
                  <a:cubicBezTo>
                    <a:pt x="5559806" y="0"/>
                    <a:pt x="5639816" y="81357"/>
                    <a:pt x="5639816" y="181757"/>
                  </a:cubicBezTo>
                  <a:lnTo>
                    <a:pt x="5628259" y="181757"/>
                  </a:lnTo>
                  <a:lnTo>
                    <a:pt x="5639816" y="181757"/>
                  </a:lnTo>
                  <a:lnTo>
                    <a:pt x="5639816" y="3273572"/>
                  </a:lnTo>
                  <a:lnTo>
                    <a:pt x="5628259" y="3273572"/>
                  </a:lnTo>
                  <a:lnTo>
                    <a:pt x="5639816" y="3273572"/>
                  </a:lnTo>
                  <a:cubicBezTo>
                    <a:pt x="5639816" y="3373972"/>
                    <a:pt x="5559806" y="3455328"/>
                    <a:pt x="5461254" y="3455328"/>
                  </a:cubicBezTo>
                  <a:lnTo>
                    <a:pt x="5461254" y="3443539"/>
                  </a:lnTo>
                  <a:lnTo>
                    <a:pt x="5461254" y="3455328"/>
                  </a:lnTo>
                  <a:lnTo>
                    <a:pt x="178562" y="3455328"/>
                  </a:lnTo>
                  <a:lnTo>
                    <a:pt x="178562" y="3443539"/>
                  </a:lnTo>
                  <a:lnTo>
                    <a:pt x="178562" y="3455328"/>
                  </a:lnTo>
                  <a:cubicBezTo>
                    <a:pt x="80010" y="3455328"/>
                    <a:pt x="0" y="3373972"/>
                    <a:pt x="0" y="3273572"/>
                  </a:cubicBezTo>
                  <a:lnTo>
                    <a:pt x="0" y="181757"/>
                  </a:lnTo>
                  <a:lnTo>
                    <a:pt x="11557" y="181757"/>
                  </a:lnTo>
                  <a:lnTo>
                    <a:pt x="0" y="181757"/>
                  </a:lnTo>
                  <a:moveTo>
                    <a:pt x="22987" y="181757"/>
                  </a:moveTo>
                  <a:lnTo>
                    <a:pt x="22987" y="3273572"/>
                  </a:lnTo>
                  <a:lnTo>
                    <a:pt x="11557" y="3273572"/>
                  </a:lnTo>
                  <a:lnTo>
                    <a:pt x="23114" y="3273572"/>
                  </a:lnTo>
                  <a:cubicBezTo>
                    <a:pt x="23114" y="3360887"/>
                    <a:pt x="92710" y="3431751"/>
                    <a:pt x="178689" y="3431751"/>
                  </a:cubicBezTo>
                  <a:lnTo>
                    <a:pt x="5461254" y="3431751"/>
                  </a:lnTo>
                  <a:cubicBezTo>
                    <a:pt x="5547233" y="3431751"/>
                    <a:pt x="5616829" y="3360887"/>
                    <a:pt x="5616829" y="3273572"/>
                  </a:cubicBezTo>
                  <a:lnTo>
                    <a:pt x="5616829" y="181757"/>
                  </a:lnTo>
                  <a:cubicBezTo>
                    <a:pt x="5616829" y="94441"/>
                    <a:pt x="5547233" y="23578"/>
                    <a:pt x="5461254" y="23578"/>
                  </a:cubicBezTo>
                  <a:lnTo>
                    <a:pt x="178562" y="23578"/>
                  </a:lnTo>
                  <a:lnTo>
                    <a:pt x="178562" y="11789"/>
                  </a:lnTo>
                  <a:lnTo>
                    <a:pt x="178562" y="23578"/>
                  </a:lnTo>
                  <a:cubicBezTo>
                    <a:pt x="92583" y="23448"/>
                    <a:pt x="22987" y="94312"/>
                    <a:pt x="22987" y="181757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933909" y="4845725"/>
            <a:ext cx="2594550" cy="4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ea typeface="Kollektif Bold"/>
              </a:rPr>
              <a:t>遊戲邏輯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3909" y="5379571"/>
            <a:ext cx="3439745" cy="172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ea typeface="Kollektif"/>
              </a:rPr>
              <a:t>我們使用程式設計來實作遊戲邏輯，包括隨機生成數字、比對玩家猜測和輸出結果。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029153" y="4515446"/>
            <a:ext cx="4229844" cy="2591484"/>
            <a:chOff x="0" y="0"/>
            <a:chExt cx="5639792" cy="34553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1557" y="11789"/>
              <a:ext cx="5616829" cy="3431750"/>
            </a:xfrm>
            <a:custGeom>
              <a:avLst/>
              <a:gdLst/>
              <a:ahLst/>
              <a:cxnLst/>
              <a:rect r="r" b="b" t="t" l="l"/>
              <a:pathLst>
                <a:path h="3431750" w="5616829">
                  <a:moveTo>
                    <a:pt x="0" y="169968"/>
                  </a:moveTo>
                  <a:cubicBezTo>
                    <a:pt x="0" y="76045"/>
                    <a:pt x="74803" y="0"/>
                    <a:pt x="167005" y="0"/>
                  </a:cubicBezTo>
                  <a:lnTo>
                    <a:pt x="5449697" y="0"/>
                  </a:lnTo>
                  <a:cubicBezTo>
                    <a:pt x="5542026" y="0"/>
                    <a:pt x="5616829" y="76045"/>
                    <a:pt x="5616829" y="169968"/>
                  </a:cubicBezTo>
                  <a:lnTo>
                    <a:pt x="5616829" y="3261783"/>
                  </a:lnTo>
                  <a:cubicBezTo>
                    <a:pt x="5616829" y="3355705"/>
                    <a:pt x="5542026" y="3431750"/>
                    <a:pt x="5449697" y="3431750"/>
                  </a:cubicBezTo>
                  <a:lnTo>
                    <a:pt x="167005" y="3431750"/>
                  </a:lnTo>
                  <a:cubicBezTo>
                    <a:pt x="74803" y="3431750"/>
                    <a:pt x="0" y="3355705"/>
                    <a:pt x="0" y="326178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39816" cy="3455328"/>
            </a:xfrm>
            <a:custGeom>
              <a:avLst/>
              <a:gdLst/>
              <a:ahLst/>
              <a:cxnLst/>
              <a:rect r="r" b="b" t="t" l="l"/>
              <a:pathLst>
                <a:path h="3455328" w="5639816">
                  <a:moveTo>
                    <a:pt x="0" y="181757"/>
                  </a:moveTo>
                  <a:cubicBezTo>
                    <a:pt x="0" y="81357"/>
                    <a:pt x="80010" y="0"/>
                    <a:pt x="178562" y="0"/>
                  </a:cubicBezTo>
                  <a:lnTo>
                    <a:pt x="5461254" y="0"/>
                  </a:lnTo>
                  <a:lnTo>
                    <a:pt x="5461254" y="11789"/>
                  </a:lnTo>
                  <a:lnTo>
                    <a:pt x="5461254" y="0"/>
                  </a:lnTo>
                  <a:cubicBezTo>
                    <a:pt x="5559806" y="0"/>
                    <a:pt x="5639816" y="81357"/>
                    <a:pt x="5639816" y="181757"/>
                  </a:cubicBezTo>
                  <a:lnTo>
                    <a:pt x="5628259" y="181757"/>
                  </a:lnTo>
                  <a:lnTo>
                    <a:pt x="5639816" y="181757"/>
                  </a:lnTo>
                  <a:lnTo>
                    <a:pt x="5639816" y="3273572"/>
                  </a:lnTo>
                  <a:lnTo>
                    <a:pt x="5628259" y="3273572"/>
                  </a:lnTo>
                  <a:lnTo>
                    <a:pt x="5639816" y="3273572"/>
                  </a:lnTo>
                  <a:cubicBezTo>
                    <a:pt x="5639816" y="3373972"/>
                    <a:pt x="5559806" y="3455328"/>
                    <a:pt x="5461254" y="3455328"/>
                  </a:cubicBezTo>
                  <a:lnTo>
                    <a:pt x="5461254" y="3443539"/>
                  </a:lnTo>
                  <a:lnTo>
                    <a:pt x="5461254" y="3455328"/>
                  </a:lnTo>
                  <a:lnTo>
                    <a:pt x="178562" y="3455328"/>
                  </a:lnTo>
                  <a:lnTo>
                    <a:pt x="178562" y="3443539"/>
                  </a:lnTo>
                  <a:lnTo>
                    <a:pt x="178562" y="3455328"/>
                  </a:lnTo>
                  <a:cubicBezTo>
                    <a:pt x="80010" y="3455328"/>
                    <a:pt x="0" y="3373972"/>
                    <a:pt x="0" y="3273572"/>
                  </a:cubicBezTo>
                  <a:lnTo>
                    <a:pt x="0" y="181757"/>
                  </a:lnTo>
                  <a:lnTo>
                    <a:pt x="11557" y="181757"/>
                  </a:lnTo>
                  <a:lnTo>
                    <a:pt x="0" y="181757"/>
                  </a:lnTo>
                  <a:moveTo>
                    <a:pt x="22987" y="181757"/>
                  </a:moveTo>
                  <a:lnTo>
                    <a:pt x="22987" y="3273572"/>
                  </a:lnTo>
                  <a:lnTo>
                    <a:pt x="11557" y="3273572"/>
                  </a:lnTo>
                  <a:lnTo>
                    <a:pt x="23114" y="3273572"/>
                  </a:lnTo>
                  <a:cubicBezTo>
                    <a:pt x="23114" y="3360887"/>
                    <a:pt x="92710" y="3431751"/>
                    <a:pt x="178689" y="3431751"/>
                  </a:cubicBezTo>
                  <a:lnTo>
                    <a:pt x="5461254" y="3431751"/>
                  </a:lnTo>
                  <a:cubicBezTo>
                    <a:pt x="5547233" y="3431751"/>
                    <a:pt x="5616829" y="3360887"/>
                    <a:pt x="5616829" y="3273572"/>
                  </a:cubicBezTo>
                  <a:lnTo>
                    <a:pt x="5616829" y="181757"/>
                  </a:lnTo>
                  <a:cubicBezTo>
                    <a:pt x="5616829" y="94441"/>
                    <a:pt x="5547233" y="23578"/>
                    <a:pt x="5461254" y="23578"/>
                  </a:cubicBezTo>
                  <a:lnTo>
                    <a:pt x="178562" y="23578"/>
                  </a:lnTo>
                  <a:lnTo>
                    <a:pt x="178562" y="11789"/>
                  </a:lnTo>
                  <a:lnTo>
                    <a:pt x="178562" y="23578"/>
                  </a:lnTo>
                  <a:cubicBezTo>
                    <a:pt x="92583" y="23448"/>
                    <a:pt x="22987" y="94312"/>
                    <a:pt x="22987" y="181757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424201" y="4845725"/>
            <a:ext cx="2594550" cy="4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ea typeface="Kollektif Bold"/>
              </a:rPr>
              <a:t>硬體連接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24201" y="5379571"/>
            <a:ext cx="3439745" cy="1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latin typeface="Kollektif"/>
                <a:ea typeface="Kollektif"/>
              </a:rPr>
              <a:t>我們將紅外線偵測器和LCD顯示器連接到Arduino Uno，以便進行數據傳輸和控制。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519446" y="4515446"/>
            <a:ext cx="4229844" cy="2591484"/>
            <a:chOff x="0" y="0"/>
            <a:chExt cx="5639792" cy="34553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1557" y="11789"/>
              <a:ext cx="5616829" cy="3431750"/>
            </a:xfrm>
            <a:custGeom>
              <a:avLst/>
              <a:gdLst/>
              <a:ahLst/>
              <a:cxnLst/>
              <a:rect r="r" b="b" t="t" l="l"/>
              <a:pathLst>
                <a:path h="3431750" w="5616829">
                  <a:moveTo>
                    <a:pt x="0" y="169968"/>
                  </a:moveTo>
                  <a:cubicBezTo>
                    <a:pt x="0" y="76045"/>
                    <a:pt x="74803" y="0"/>
                    <a:pt x="167005" y="0"/>
                  </a:cubicBezTo>
                  <a:lnTo>
                    <a:pt x="5449697" y="0"/>
                  </a:lnTo>
                  <a:cubicBezTo>
                    <a:pt x="5542026" y="0"/>
                    <a:pt x="5616829" y="76045"/>
                    <a:pt x="5616829" y="169968"/>
                  </a:cubicBezTo>
                  <a:lnTo>
                    <a:pt x="5616829" y="3261783"/>
                  </a:lnTo>
                  <a:cubicBezTo>
                    <a:pt x="5616829" y="3355705"/>
                    <a:pt x="5542026" y="3431750"/>
                    <a:pt x="5449697" y="3431750"/>
                  </a:cubicBezTo>
                  <a:lnTo>
                    <a:pt x="167005" y="3431750"/>
                  </a:lnTo>
                  <a:cubicBezTo>
                    <a:pt x="74803" y="3431750"/>
                    <a:pt x="0" y="3355705"/>
                    <a:pt x="0" y="3261783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39816" cy="3455328"/>
            </a:xfrm>
            <a:custGeom>
              <a:avLst/>
              <a:gdLst/>
              <a:ahLst/>
              <a:cxnLst/>
              <a:rect r="r" b="b" t="t" l="l"/>
              <a:pathLst>
                <a:path h="3455328" w="5639816">
                  <a:moveTo>
                    <a:pt x="0" y="181757"/>
                  </a:moveTo>
                  <a:cubicBezTo>
                    <a:pt x="0" y="81357"/>
                    <a:pt x="80010" y="0"/>
                    <a:pt x="178562" y="0"/>
                  </a:cubicBezTo>
                  <a:lnTo>
                    <a:pt x="5461254" y="0"/>
                  </a:lnTo>
                  <a:lnTo>
                    <a:pt x="5461254" y="11789"/>
                  </a:lnTo>
                  <a:lnTo>
                    <a:pt x="5461254" y="0"/>
                  </a:lnTo>
                  <a:cubicBezTo>
                    <a:pt x="5559806" y="0"/>
                    <a:pt x="5639816" y="81357"/>
                    <a:pt x="5639816" y="181757"/>
                  </a:cubicBezTo>
                  <a:lnTo>
                    <a:pt x="5628259" y="181757"/>
                  </a:lnTo>
                  <a:lnTo>
                    <a:pt x="5639816" y="181757"/>
                  </a:lnTo>
                  <a:lnTo>
                    <a:pt x="5639816" y="3273572"/>
                  </a:lnTo>
                  <a:lnTo>
                    <a:pt x="5628259" y="3273572"/>
                  </a:lnTo>
                  <a:lnTo>
                    <a:pt x="5639816" y="3273572"/>
                  </a:lnTo>
                  <a:cubicBezTo>
                    <a:pt x="5639816" y="3373972"/>
                    <a:pt x="5559806" y="3455328"/>
                    <a:pt x="5461254" y="3455328"/>
                  </a:cubicBezTo>
                  <a:lnTo>
                    <a:pt x="5461254" y="3443539"/>
                  </a:lnTo>
                  <a:lnTo>
                    <a:pt x="5461254" y="3455328"/>
                  </a:lnTo>
                  <a:lnTo>
                    <a:pt x="178562" y="3455328"/>
                  </a:lnTo>
                  <a:lnTo>
                    <a:pt x="178562" y="3443539"/>
                  </a:lnTo>
                  <a:lnTo>
                    <a:pt x="178562" y="3455328"/>
                  </a:lnTo>
                  <a:cubicBezTo>
                    <a:pt x="80010" y="3455328"/>
                    <a:pt x="0" y="3373972"/>
                    <a:pt x="0" y="3273572"/>
                  </a:cubicBezTo>
                  <a:lnTo>
                    <a:pt x="0" y="181757"/>
                  </a:lnTo>
                  <a:lnTo>
                    <a:pt x="11557" y="181757"/>
                  </a:lnTo>
                  <a:lnTo>
                    <a:pt x="0" y="181757"/>
                  </a:lnTo>
                  <a:moveTo>
                    <a:pt x="22987" y="181757"/>
                  </a:moveTo>
                  <a:lnTo>
                    <a:pt x="22987" y="3273572"/>
                  </a:lnTo>
                  <a:lnTo>
                    <a:pt x="11557" y="3273572"/>
                  </a:lnTo>
                  <a:lnTo>
                    <a:pt x="23114" y="3273572"/>
                  </a:lnTo>
                  <a:cubicBezTo>
                    <a:pt x="23114" y="3360887"/>
                    <a:pt x="92710" y="3431751"/>
                    <a:pt x="178689" y="3431751"/>
                  </a:cubicBezTo>
                  <a:lnTo>
                    <a:pt x="5461254" y="3431751"/>
                  </a:lnTo>
                  <a:cubicBezTo>
                    <a:pt x="5547233" y="3431751"/>
                    <a:pt x="5616829" y="3360887"/>
                    <a:pt x="5616829" y="3273572"/>
                  </a:cubicBezTo>
                  <a:lnTo>
                    <a:pt x="5616829" y="181757"/>
                  </a:lnTo>
                  <a:cubicBezTo>
                    <a:pt x="5616829" y="94441"/>
                    <a:pt x="5547233" y="23578"/>
                    <a:pt x="5461254" y="23578"/>
                  </a:cubicBezTo>
                  <a:lnTo>
                    <a:pt x="178562" y="23578"/>
                  </a:lnTo>
                  <a:lnTo>
                    <a:pt x="178562" y="11789"/>
                  </a:lnTo>
                  <a:lnTo>
                    <a:pt x="178562" y="23578"/>
                  </a:lnTo>
                  <a:cubicBezTo>
                    <a:pt x="92583" y="23448"/>
                    <a:pt x="22987" y="94312"/>
                    <a:pt x="22987" y="181757"/>
                  </a:cubicBezTo>
                  <a:close/>
                </a:path>
              </a:pathLst>
            </a:custGeom>
            <a:solidFill>
              <a:srgbClr val="B5B7E3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914495" y="4845725"/>
            <a:ext cx="2594550" cy="4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>
                <a:solidFill>
                  <a:srgbClr val="272525"/>
                </a:solidFill>
                <a:ea typeface="Kollektif Bold"/>
              </a:rPr>
              <a:t>用戶界面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14495" y="5379571"/>
            <a:ext cx="3439745" cy="128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spc="-43">
                <a:solidFill>
                  <a:srgbClr val="272525"/>
                </a:solidFill>
                <a:ea typeface="Kollektif"/>
              </a:rPr>
              <a:t>我們設計了一個簡單而直觀的用戶界面，以便玩家能夠輸入猜測並獲得遊戲結果。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7650" y="-247650"/>
            <a:ext cx="7505700" cy="10820400"/>
          </a:xfrm>
          <a:custGeom>
            <a:avLst/>
            <a:gdLst/>
            <a:ahLst/>
            <a:cxnLst/>
            <a:rect r="r" b="b" t="t" l="l"/>
            <a:pathLst>
              <a:path h="10820400" w="7505700">
                <a:moveTo>
                  <a:pt x="0" y="0"/>
                </a:moveTo>
                <a:lnTo>
                  <a:pt x="7505700" y="0"/>
                </a:lnTo>
                <a:lnTo>
                  <a:pt x="7505700" y="10820400"/>
                </a:lnTo>
                <a:lnTo>
                  <a:pt x="0" y="1082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7" t="0" r="0" b="-62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97924" y="1449055"/>
            <a:ext cx="469554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Noto Sans T Chinese Bold"/>
                <a:ea typeface="Noto Sans T Chinese Bold"/>
              </a:rPr>
              <a:t>Demo影片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35343" y="4671377"/>
            <a:ext cx="8770707" cy="72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4"/>
              </a:lnSpc>
            </a:pPr>
            <a:r>
              <a:rPr lang="en-US" sz="4338" u="sng">
                <a:solidFill>
                  <a:srgbClr val="000000"/>
                </a:solidFill>
                <a:latin typeface="Noto Sans T Chinese Bold"/>
                <a:hlinkClick r:id="rId3" tooltip="https://youtu.be/lcmIqDJP9i8"/>
              </a:rPr>
              <a:t>https://youtu.be/lcmIqDJP9i8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32" y="-8632"/>
            <a:ext cx="18305264" cy="10304264"/>
            <a:chOff x="0" y="0"/>
            <a:chExt cx="24407018" cy="13739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1557" y="1155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07115" cy="13739115"/>
            </a:xfrm>
            <a:custGeom>
              <a:avLst/>
              <a:gdLst/>
              <a:ahLst/>
              <a:cxnLst/>
              <a:rect r="r" b="b" t="t" l="l"/>
              <a:pathLst>
                <a:path h="13739115" w="24407115">
                  <a:moveTo>
                    <a:pt x="11557" y="0"/>
                  </a:moveTo>
                  <a:lnTo>
                    <a:pt x="24395557" y="0"/>
                  </a:lnTo>
                  <a:cubicBezTo>
                    <a:pt x="24401907" y="0"/>
                    <a:pt x="24407115" y="5207"/>
                    <a:pt x="24407115" y="11557"/>
                  </a:cubicBezTo>
                  <a:lnTo>
                    <a:pt x="24407115" y="13727557"/>
                  </a:lnTo>
                  <a:cubicBezTo>
                    <a:pt x="24407115" y="13733907"/>
                    <a:pt x="24401907" y="13739115"/>
                    <a:pt x="24395557" y="13739115"/>
                  </a:cubicBezTo>
                  <a:lnTo>
                    <a:pt x="11557" y="13739115"/>
                  </a:lnTo>
                  <a:cubicBezTo>
                    <a:pt x="5207" y="13739115"/>
                    <a:pt x="0" y="13733907"/>
                    <a:pt x="0" y="13727557"/>
                  </a:cubicBezTo>
                  <a:lnTo>
                    <a:pt x="0" y="11557"/>
                  </a:lnTo>
                  <a:cubicBezTo>
                    <a:pt x="0" y="5207"/>
                    <a:pt x="5207" y="0"/>
                    <a:pt x="11557" y="0"/>
                  </a:cubicBezTo>
                  <a:moveTo>
                    <a:pt x="11557" y="22987"/>
                  </a:moveTo>
                  <a:lnTo>
                    <a:pt x="11557" y="11557"/>
                  </a:lnTo>
                  <a:lnTo>
                    <a:pt x="23114" y="11557"/>
                  </a:lnTo>
                  <a:lnTo>
                    <a:pt x="23114" y="13727557"/>
                  </a:lnTo>
                  <a:lnTo>
                    <a:pt x="11557" y="13727557"/>
                  </a:lnTo>
                  <a:lnTo>
                    <a:pt x="11557" y="13716000"/>
                  </a:lnTo>
                  <a:lnTo>
                    <a:pt x="24395557" y="13716000"/>
                  </a:lnTo>
                  <a:lnTo>
                    <a:pt x="24395557" y="13727557"/>
                  </a:lnTo>
                  <a:lnTo>
                    <a:pt x="24384000" y="13727557"/>
                  </a:lnTo>
                  <a:lnTo>
                    <a:pt x="24384000" y="11557"/>
                  </a:lnTo>
                  <a:lnTo>
                    <a:pt x="24395557" y="11557"/>
                  </a:lnTo>
                  <a:lnTo>
                    <a:pt x="24395557" y="23114"/>
                  </a:lnTo>
                  <a:lnTo>
                    <a:pt x="11557" y="23114"/>
                  </a:lnTo>
                  <a:close/>
                </a:path>
              </a:pathLst>
            </a:custGeom>
            <a:solidFill>
              <a:srgbClr val="E5E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3471862"/>
          </a:xfrm>
          <a:custGeom>
            <a:avLst/>
            <a:gdLst/>
            <a:ahLst/>
            <a:cxnLst/>
            <a:rect r="r" b="b" t="t" l="l"/>
            <a:pathLst>
              <a:path h="3471862" w="18288000">
                <a:moveTo>
                  <a:pt x="0" y="0"/>
                </a:moveTo>
                <a:lnTo>
                  <a:pt x="18288000" y="0"/>
                </a:lnTo>
                <a:lnTo>
                  <a:pt x="18288000" y="3471862"/>
                </a:lnTo>
                <a:lnTo>
                  <a:pt x="0" y="347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" r="0" b="-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1144" y="4575226"/>
            <a:ext cx="4852793" cy="109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6999" spc="-209">
                <a:solidFill>
                  <a:srgbClr val="000000"/>
                </a:solidFill>
                <a:ea typeface="Kollektif Bold"/>
              </a:rPr>
              <a:t>結論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7474" y="6381748"/>
            <a:ext cx="13010138" cy="107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6"/>
              </a:lnSpc>
            </a:pPr>
            <a:r>
              <a:rPr lang="en-US" sz="2729" spc="-54">
                <a:solidFill>
                  <a:srgbClr val="272525"/>
                </a:solidFill>
                <a:latin typeface="Kollektif"/>
                <a:ea typeface="Kollektif"/>
              </a:rPr>
              <a:t>通過這個期末報告，我們深入了解了1A2B猜數字遊戲的實作和使用Arduino、紅外線偵測器和LCD顯示器的過程。展望未來，我們可以進一步優化遊戲邏輯和用戶體驗。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DAF4dEOn53A</dc:identifier>
  <dcterms:modified xsi:type="dcterms:W3CDTF">2011-08-01T06:04:30Z</dcterms:modified>
  <cp:revision>1</cp:revision>
  <dc:title>Arduino.pptx</dc:title>
</cp:coreProperties>
</file>